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69041-EC91-4B61-9D1A-D84ED0D3B478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D078-9155-4F2C-8723-9A479E06A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88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ko-KR" sz="1800" i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Community-based COVID-19 seroprevalence survey(CSPS) conducting system</a:t>
            </a:r>
            <a:r>
              <a:rPr lang="en-US" altLang="ko-KR" sz="1800" i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&gt;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Advisory committee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Investigation Committee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/>
              <a:t>Multidisciplinary</a:t>
            </a:r>
          </a:p>
          <a:p>
            <a:r>
              <a:rPr lang="en-US" altLang="ko-KR" dirty="0"/>
              <a:t>Sampling Division / Sample management team </a:t>
            </a:r>
          </a:p>
          <a:p>
            <a:r>
              <a:rPr lang="en-US" altLang="ko-KR" dirty="0"/>
              <a:t>Blood sample management / get a blood sample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latin typeface="Calibri" panose="020F0502020204030204" pitchFamily="34" charset="0"/>
                <a:cs typeface="Calibri" panose="020F0502020204030204" pitchFamily="34" charset="0"/>
              </a:rPr>
              <a:t>Public Health Center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C8F77-9902-47B6-8EFA-67A7A1665B8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1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A76687-60EF-6B50-ABF4-5B716F477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31A5809-3133-61F7-F6CE-FD49C87F0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2E16C4-0B97-F270-1CDC-77D55D8F3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BCE1D4-A61B-BA03-3A00-225C4796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E40F75-23F1-7937-F17B-377DC94C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24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D4CC10-8560-27BB-5335-62215CE3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C90F60B-6FDC-359F-DDB5-9F119E91B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AF955A-6183-2CCD-1DF8-2D598460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1411C3-6D2A-7E7E-FF01-15DA1078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9B2B9C-94C8-C181-D74F-DCFA54EB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1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F8DAFA2-D378-3CBD-6E36-5D2AF0B42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61DE2A-7450-7AC1-5462-108AF3260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2DB2C7-F3AB-DB8F-6CDB-AB0B36CE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3201BE-909E-849D-8006-7FF1E113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500840-1600-2E72-14D6-CB3794B2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62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B7FA96-D02A-464D-3544-C573FE72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C4EC23-6A5D-7F27-2CFA-B79783D5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502E6D-FFAB-055F-2E7D-77F3F8C6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43B501-5877-507F-A669-FA0D2C19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83DDFC-6144-2EB6-2311-C937B724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47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DD23C-0567-1EFD-2681-EF3E37CE8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E9C71C-7AFC-7E9F-564E-4E6DD38E2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3AF2E7-BC37-B2C2-7CDA-7185F908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BFF5C3-838F-6F88-8716-F655B78A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7D3971-E620-DFC0-6E53-41ED503C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14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96090B-2BF1-1069-4480-DCD1FAE6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C98133-C4D8-8D8F-23B9-399FD2788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D7A32EA-59B7-61D6-EA27-18CAA264D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E30E1A-8D02-AC2F-F699-E516F3E2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6E10E1-DD20-BC89-BC92-F268E90C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A1C3FC-D3FA-86F8-5A50-64393292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00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2E6A0A-315D-24DB-DD64-2AF0C8D9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3D6173-3A7F-4A7F-11AD-9C5AB6E3A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F6CA2F-825D-6E1B-C2BB-994F0AEE1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5A79673-623A-062E-7C71-E21F25CAE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BFD8E18-CDF8-06D1-4B6D-5CDDD99C4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D7181A9-8719-5986-FA3E-71B271C9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753EA2-7BAF-3844-6FD9-D8C0A64E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B5EA636-8F6D-76C2-55E5-A7E71E89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7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AEC895-1B65-9998-B90B-726C197A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1554105-B9EE-6789-D349-1CB3F8E4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BE546E3-89A1-9EF5-7092-7DAF8D72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BD8E096-A943-EADA-EFC6-108B0A65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715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AE9AF7-346E-0F50-92E8-B9DED9F7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9519F8C-7BCD-59EB-52A2-0C40B92A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05A987-9D56-D2D4-407F-5745071E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3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188D25-ED1C-91DA-7332-8044DA2D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008197-4BBA-274B-721E-056402B3B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F4D51E8-8AD7-368B-FF8B-107B1989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ABCAA0-FD68-D87C-3A1B-14A06417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2BA22E-D834-9DDE-407A-490EF835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3302BD-EE76-608B-46D3-17F2EED4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6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14D132-9819-BBEA-F4B1-E5EB3704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465EA3-546E-41AF-D29E-96A87EC62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D74D97-C63C-A466-9E7E-D8FDC0A1F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A717F55-8BB0-91F3-F62D-95730B12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87A09A-A889-66FC-8D0F-EA69EDB4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8E98F80-5661-ACBB-091B-E3B9E724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50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A936F27-B75B-C154-9974-8D7856B5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AFECC4-03A3-FF61-EBC5-7A717E0A6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9BCF8D-BA52-E406-9C92-FF61C9D9E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40D0-2053-4164-A157-C6B762750156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5DA4D9-09A8-DE05-FACE-F6C946EA1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C891B9-4185-F040-B837-62782162D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3CFF-50B4-4A45-B0E7-21BA057DA4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93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78BD67C3-8056-8C51-48CB-9724A4BC6F95}"/>
              </a:ext>
            </a:extLst>
          </p:cNvPr>
          <p:cNvCxnSpPr>
            <a:cxnSpLocks/>
          </p:cNvCxnSpPr>
          <p:nvPr/>
        </p:nvCxnSpPr>
        <p:spPr>
          <a:xfrm flipV="1">
            <a:off x="6098949" y="669510"/>
            <a:ext cx="0" cy="35610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038EF006-96A8-484E-B0CC-9C0F0D0928D3}"/>
              </a:ext>
            </a:extLst>
          </p:cNvPr>
          <p:cNvCxnSpPr>
            <a:cxnSpLocks/>
          </p:cNvCxnSpPr>
          <p:nvPr/>
        </p:nvCxnSpPr>
        <p:spPr>
          <a:xfrm flipV="1">
            <a:off x="1636882" y="2324681"/>
            <a:ext cx="0" cy="37558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9B718A14-AA20-4581-933D-C6CAEFAFC3EE}"/>
              </a:ext>
            </a:extLst>
          </p:cNvPr>
          <p:cNvCxnSpPr>
            <a:cxnSpLocks/>
          </p:cNvCxnSpPr>
          <p:nvPr/>
        </p:nvCxnSpPr>
        <p:spPr>
          <a:xfrm flipV="1">
            <a:off x="5454072" y="2324683"/>
            <a:ext cx="0" cy="363357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A4F2A768-5EAE-457F-81BC-F6D64D62C733}"/>
              </a:ext>
            </a:extLst>
          </p:cNvPr>
          <p:cNvCxnSpPr>
            <a:cxnSpLocks/>
          </p:cNvCxnSpPr>
          <p:nvPr/>
        </p:nvCxnSpPr>
        <p:spPr>
          <a:xfrm flipV="1">
            <a:off x="8855748" y="2324681"/>
            <a:ext cx="0" cy="39171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3979A464-1875-4AD1-8E83-DCFA26F336DB}"/>
              </a:ext>
            </a:extLst>
          </p:cNvPr>
          <p:cNvCxnSpPr>
            <a:cxnSpLocks/>
          </p:cNvCxnSpPr>
          <p:nvPr/>
        </p:nvCxnSpPr>
        <p:spPr>
          <a:xfrm flipV="1">
            <a:off x="11185396" y="2324681"/>
            <a:ext cx="0" cy="39171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19FA750E-826F-44CF-94B0-BF9E2E7520FB}"/>
              </a:ext>
            </a:extLst>
          </p:cNvPr>
          <p:cNvCxnSpPr>
            <a:cxnSpLocks/>
          </p:cNvCxnSpPr>
          <p:nvPr/>
        </p:nvCxnSpPr>
        <p:spPr>
          <a:xfrm flipV="1">
            <a:off x="1634965" y="2324681"/>
            <a:ext cx="9550431" cy="2782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03423D4-60E9-4892-8B81-00A5089DCAD5}"/>
              </a:ext>
            </a:extLst>
          </p:cNvPr>
          <p:cNvSpPr/>
          <p:nvPr/>
        </p:nvSpPr>
        <p:spPr>
          <a:xfrm>
            <a:off x="10101589" y="2710034"/>
            <a:ext cx="2173316" cy="579225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2B5D70C-D3E3-407A-BE57-6EBC872FCA8D}"/>
              </a:ext>
            </a:extLst>
          </p:cNvPr>
          <p:cNvSpPr/>
          <p:nvPr/>
        </p:nvSpPr>
        <p:spPr>
          <a:xfrm>
            <a:off x="7621753" y="2703398"/>
            <a:ext cx="2323354" cy="579225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B744D54A-FB55-4E0C-918E-64A665905CAF}"/>
              </a:ext>
            </a:extLst>
          </p:cNvPr>
          <p:cNvSpPr/>
          <p:nvPr/>
        </p:nvSpPr>
        <p:spPr>
          <a:xfrm>
            <a:off x="3879219" y="2694507"/>
            <a:ext cx="3142833" cy="579225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4B79129-1A30-4EBD-AD61-1F00167CCB56}"/>
              </a:ext>
            </a:extLst>
          </p:cNvPr>
          <p:cNvSpPr/>
          <p:nvPr/>
        </p:nvSpPr>
        <p:spPr>
          <a:xfrm>
            <a:off x="351373" y="2703399"/>
            <a:ext cx="2740226" cy="579225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67D64-5165-461C-8895-CB741AAD495D}"/>
              </a:ext>
            </a:extLst>
          </p:cNvPr>
          <p:cNvSpPr txBox="1"/>
          <p:nvPr/>
        </p:nvSpPr>
        <p:spPr>
          <a:xfrm>
            <a:off x="351373" y="2823847"/>
            <a:ext cx="2740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Sampling design team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E2B94-4259-4FFB-BB06-4F88522FA55E}"/>
              </a:ext>
            </a:extLst>
          </p:cNvPr>
          <p:cNvSpPr txBox="1"/>
          <p:nvPr/>
        </p:nvSpPr>
        <p:spPr>
          <a:xfrm>
            <a:off x="3937388" y="2803438"/>
            <a:ext cx="29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8A005-3658-4CF7-A2E7-EC019244C6F3}"/>
              </a:ext>
            </a:extLst>
          </p:cNvPr>
          <p:cNvSpPr txBox="1"/>
          <p:nvPr/>
        </p:nvSpPr>
        <p:spPr>
          <a:xfrm>
            <a:off x="10102952" y="2814980"/>
            <a:ext cx="2173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Data analysis team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52120C-B5BF-4DAD-AFB6-8370B1C3A611}"/>
              </a:ext>
            </a:extLst>
          </p:cNvPr>
          <p:cNvSpPr txBox="1"/>
          <p:nvPr/>
        </p:nvSpPr>
        <p:spPr>
          <a:xfrm>
            <a:off x="7545997" y="2823733"/>
            <a:ext cx="2431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Specimen analysis team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356428B3-21F2-4ED3-8AE6-DC33F5AC1837}"/>
              </a:ext>
            </a:extLst>
          </p:cNvPr>
          <p:cNvCxnSpPr>
            <a:cxnSpLocks/>
          </p:cNvCxnSpPr>
          <p:nvPr/>
        </p:nvCxnSpPr>
        <p:spPr>
          <a:xfrm flipV="1">
            <a:off x="6098949" y="1315012"/>
            <a:ext cx="0" cy="1016002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F6DC122-389C-45B9-99A3-5208F4D03674}"/>
              </a:ext>
            </a:extLst>
          </p:cNvPr>
          <p:cNvSpPr txBox="1"/>
          <p:nvPr/>
        </p:nvSpPr>
        <p:spPr>
          <a:xfrm>
            <a:off x="3762828" y="975480"/>
            <a:ext cx="4637992" cy="33855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600" dirty="0" err="1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Korean</a:t>
            </a:r>
            <a:r>
              <a:rPr lang="ko-KR" altLang="ko-KR" sz="1600" dirty="0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Society</a:t>
            </a:r>
            <a:r>
              <a:rPr lang="ko-KR" altLang="ko-KR" sz="1600" dirty="0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 of </a:t>
            </a:r>
            <a:r>
              <a:rPr lang="ko-KR" altLang="ko-KR" sz="1600" dirty="0" err="1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Epidemiology</a:t>
            </a:r>
            <a:r>
              <a:rPr kumimoji="0" lang="ko-KR" altLang="ko-KR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68DE08E3-589E-46FF-A64E-688DF962C234}"/>
              </a:ext>
            </a:extLst>
          </p:cNvPr>
          <p:cNvSpPr/>
          <p:nvPr/>
        </p:nvSpPr>
        <p:spPr>
          <a:xfrm>
            <a:off x="2646545" y="3634775"/>
            <a:ext cx="1782482" cy="724904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7B7C255-15C2-41B5-AB7D-8882D2D77FAE}"/>
              </a:ext>
            </a:extLst>
          </p:cNvPr>
          <p:cNvSpPr txBox="1"/>
          <p:nvPr/>
        </p:nvSpPr>
        <p:spPr>
          <a:xfrm>
            <a:off x="2689973" y="3809761"/>
            <a:ext cx="1719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34 universities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7F8FFD80-7E99-4FF6-99CE-36858984E40B}"/>
              </a:ext>
            </a:extLst>
          </p:cNvPr>
          <p:cNvSpPr/>
          <p:nvPr/>
        </p:nvSpPr>
        <p:spPr>
          <a:xfrm>
            <a:off x="4565434" y="3634775"/>
            <a:ext cx="1782479" cy="724904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0A83CCF-57E9-496A-9EB4-89C176A62E62}"/>
              </a:ext>
            </a:extLst>
          </p:cNvPr>
          <p:cNvSpPr txBox="1"/>
          <p:nvPr/>
        </p:nvSpPr>
        <p:spPr>
          <a:xfrm>
            <a:off x="4616828" y="3686650"/>
            <a:ext cx="1686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258 community  health centers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ADDB0344-2A5D-44FF-B1C7-7248C90A722E}"/>
              </a:ext>
            </a:extLst>
          </p:cNvPr>
          <p:cNvSpPr/>
          <p:nvPr/>
        </p:nvSpPr>
        <p:spPr>
          <a:xfrm>
            <a:off x="6484320" y="3634775"/>
            <a:ext cx="1782475" cy="724904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992461-7F92-4C17-8B84-11F7A78BC7CC}"/>
              </a:ext>
            </a:extLst>
          </p:cNvPr>
          <p:cNvSpPr txBox="1"/>
          <p:nvPr/>
        </p:nvSpPr>
        <p:spPr>
          <a:xfrm>
            <a:off x="6546705" y="3708067"/>
            <a:ext cx="1598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132 medical clinics 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0A6FB114-E33D-498E-87DF-C4CF87006E5E}"/>
              </a:ext>
            </a:extLst>
          </p:cNvPr>
          <p:cNvCxnSpPr>
            <a:cxnSpLocks/>
          </p:cNvCxnSpPr>
          <p:nvPr/>
        </p:nvCxnSpPr>
        <p:spPr>
          <a:xfrm rot="5400000" flipV="1">
            <a:off x="6915815" y="957425"/>
            <a:ext cx="0" cy="1636281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6EE8811E-1D34-4825-94CC-D772B8DFF782}"/>
              </a:ext>
            </a:extLst>
          </p:cNvPr>
          <p:cNvSpPr/>
          <p:nvPr/>
        </p:nvSpPr>
        <p:spPr>
          <a:xfrm>
            <a:off x="7723819" y="1449852"/>
            <a:ext cx="2895601" cy="678865"/>
          </a:xfrm>
          <a:prstGeom prst="rect">
            <a:avLst/>
          </a:prstGeom>
          <a:solidFill>
            <a:schemeClr val="accent2">
              <a:lumMod val="20000"/>
              <a:lumOff val="80000"/>
              <a:alpha val="6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4747A70-6F32-4756-9D6F-8FA46A7E9070}"/>
              </a:ext>
            </a:extLst>
          </p:cNvPr>
          <p:cNvSpPr txBox="1"/>
          <p:nvPr/>
        </p:nvSpPr>
        <p:spPr>
          <a:xfrm>
            <a:off x="7856081" y="1489484"/>
            <a:ext cx="263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Multidisciplinary research committee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F1A7D5D6-51BC-47D9-89ED-5C393A0017C4}"/>
              </a:ext>
            </a:extLst>
          </p:cNvPr>
          <p:cNvSpPr/>
          <p:nvPr/>
        </p:nvSpPr>
        <p:spPr>
          <a:xfrm>
            <a:off x="574960" y="4715478"/>
            <a:ext cx="2123354" cy="1124628"/>
          </a:xfrm>
          <a:prstGeom prst="rect">
            <a:avLst/>
          </a:prstGeom>
          <a:solidFill>
            <a:schemeClr val="accent3">
              <a:lumMod val="20000"/>
              <a:lumOff val="80000"/>
              <a:alpha val="23000"/>
            </a:schemeClr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FA033A-E990-48F4-A23E-AEEC447D5A60}"/>
              </a:ext>
            </a:extLst>
          </p:cNvPr>
          <p:cNvSpPr txBox="1"/>
          <p:nvPr/>
        </p:nvSpPr>
        <p:spPr>
          <a:xfrm>
            <a:off x="657508" y="4968803"/>
            <a:ext cx="1958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Sampling design</a:t>
            </a:r>
          </a:p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management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60B904BE-BCB0-4069-AF98-9A52D0858FFD}"/>
              </a:ext>
            </a:extLst>
          </p:cNvPr>
          <p:cNvSpPr/>
          <p:nvPr/>
        </p:nvSpPr>
        <p:spPr>
          <a:xfrm>
            <a:off x="3522034" y="4715478"/>
            <a:ext cx="3899806" cy="1122105"/>
          </a:xfrm>
          <a:prstGeom prst="rect">
            <a:avLst/>
          </a:prstGeom>
          <a:solidFill>
            <a:schemeClr val="accent3">
              <a:lumMod val="20000"/>
              <a:lumOff val="80000"/>
              <a:alpha val="23000"/>
            </a:schemeClr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D752DB-AF7D-4BC6-9E07-5C6EE22DA982}"/>
              </a:ext>
            </a:extLst>
          </p:cNvPr>
          <p:cNvSpPr txBox="1"/>
          <p:nvPr/>
        </p:nvSpPr>
        <p:spPr>
          <a:xfrm>
            <a:off x="3549489" y="4968998"/>
            <a:ext cx="388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Household interview</a:t>
            </a:r>
          </a:p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blood sampling, data coding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088C2517-D6EA-4401-B039-4234C1CD1B6F}"/>
              </a:ext>
            </a:extLst>
          </p:cNvPr>
          <p:cNvSpPr/>
          <p:nvPr/>
        </p:nvSpPr>
        <p:spPr>
          <a:xfrm>
            <a:off x="10132873" y="4701054"/>
            <a:ext cx="2096312" cy="1118241"/>
          </a:xfrm>
          <a:prstGeom prst="rect">
            <a:avLst/>
          </a:prstGeom>
          <a:solidFill>
            <a:schemeClr val="accent3">
              <a:lumMod val="20000"/>
              <a:lumOff val="80000"/>
              <a:alpha val="23000"/>
            </a:schemeClr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04C013D-79CE-43F0-BAD9-23FE26232B77}"/>
              </a:ext>
            </a:extLst>
          </p:cNvPr>
          <p:cNvSpPr txBox="1"/>
          <p:nvPr/>
        </p:nvSpPr>
        <p:spPr>
          <a:xfrm>
            <a:off x="10211866" y="4848269"/>
            <a:ext cx="1902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DB construct </a:t>
            </a:r>
          </a:p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 management, data analysis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6E2A5913-5E14-47C1-B003-A979FC8E0ECB}"/>
              </a:ext>
            </a:extLst>
          </p:cNvPr>
          <p:cNvSpPr/>
          <p:nvPr/>
        </p:nvSpPr>
        <p:spPr>
          <a:xfrm>
            <a:off x="7738776" y="4713544"/>
            <a:ext cx="2189783" cy="1122105"/>
          </a:xfrm>
          <a:prstGeom prst="rect">
            <a:avLst/>
          </a:prstGeom>
          <a:solidFill>
            <a:schemeClr val="accent3">
              <a:lumMod val="20000"/>
              <a:lumOff val="80000"/>
              <a:alpha val="23000"/>
            </a:schemeClr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02194BF-24FF-4270-BE0D-468927039263}"/>
              </a:ext>
            </a:extLst>
          </p:cNvPr>
          <p:cNvSpPr txBox="1"/>
          <p:nvPr/>
        </p:nvSpPr>
        <p:spPr>
          <a:xfrm>
            <a:off x="7738777" y="4860414"/>
            <a:ext cx="218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Specimen analysis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management, </a:t>
            </a:r>
          </a:p>
          <a:p>
            <a:pPr 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data coding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1D7FE-04BF-2E0E-524F-E6FE9BE54827}"/>
              </a:ext>
            </a:extLst>
          </p:cNvPr>
          <p:cNvSpPr txBox="1"/>
          <p:nvPr/>
        </p:nvSpPr>
        <p:spPr>
          <a:xfrm>
            <a:off x="3762831" y="221217"/>
            <a:ext cx="4637992" cy="5847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ko-KR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ko-KR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ko-KR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ko-KR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ko-KR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Korea Disease Control and Prevention Agency</a:t>
            </a:r>
            <a:endParaRPr kumimoji="0" lang="ko-KR" altLang="ko-K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CA5DFDC3-6139-2926-FFC7-D5CF2795004F}"/>
              </a:ext>
            </a:extLst>
          </p:cNvPr>
          <p:cNvCxnSpPr>
            <a:cxnSpLocks/>
          </p:cNvCxnSpPr>
          <p:nvPr/>
        </p:nvCxnSpPr>
        <p:spPr>
          <a:xfrm flipV="1">
            <a:off x="5461445" y="3279690"/>
            <a:ext cx="0" cy="35610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0814C5A7-04C0-186F-0203-904A174C8A79}"/>
              </a:ext>
            </a:extLst>
          </p:cNvPr>
          <p:cNvCxnSpPr>
            <a:cxnSpLocks/>
          </p:cNvCxnSpPr>
          <p:nvPr/>
        </p:nvCxnSpPr>
        <p:spPr>
          <a:xfrm flipH="1" flipV="1">
            <a:off x="7382775" y="3412939"/>
            <a:ext cx="3766" cy="20265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178631B4-2EC1-6414-61EA-60C5CE60B8F3}"/>
              </a:ext>
            </a:extLst>
          </p:cNvPr>
          <p:cNvCxnSpPr>
            <a:cxnSpLocks/>
          </p:cNvCxnSpPr>
          <p:nvPr/>
        </p:nvCxnSpPr>
        <p:spPr>
          <a:xfrm flipV="1">
            <a:off x="3532925" y="3407500"/>
            <a:ext cx="0" cy="221112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3E3F0947-17AE-5B07-9D74-4F705CAA0A20}"/>
              </a:ext>
            </a:extLst>
          </p:cNvPr>
          <p:cNvCxnSpPr>
            <a:cxnSpLocks/>
          </p:cNvCxnSpPr>
          <p:nvPr/>
        </p:nvCxnSpPr>
        <p:spPr>
          <a:xfrm rot="5400000" flipV="1">
            <a:off x="5462149" y="1484221"/>
            <a:ext cx="0" cy="3858265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8519695E-B6E5-3853-F8B1-CDBA53335756}"/>
              </a:ext>
            </a:extLst>
          </p:cNvPr>
          <p:cNvGrpSpPr/>
          <p:nvPr/>
        </p:nvGrpSpPr>
        <p:grpSpPr>
          <a:xfrm rot="10800000">
            <a:off x="3531179" y="4373959"/>
            <a:ext cx="3867500" cy="183629"/>
            <a:chOff x="3473344" y="4116369"/>
            <a:chExt cx="3867500" cy="226551"/>
          </a:xfrm>
        </p:grpSpPr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B5D64A40-9328-0973-8ABA-60BA6C9B30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2338" y="4121808"/>
              <a:ext cx="0" cy="221112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0126F45-772E-CC5B-448B-9FDA13ACB3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73344" y="4116369"/>
              <a:ext cx="0" cy="221112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F884C6FB-A80C-4C79-A483-4BAE0D0DC23A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411712" y="2193090"/>
              <a:ext cx="0" cy="3858265"/>
            </a:xfrm>
            <a:prstGeom prst="line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29A70BB8-66F3-43E9-903A-E2E450FA8547}"/>
              </a:ext>
            </a:extLst>
          </p:cNvPr>
          <p:cNvCxnSpPr>
            <a:cxnSpLocks/>
          </p:cNvCxnSpPr>
          <p:nvPr/>
        </p:nvCxnSpPr>
        <p:spPr>
          <a:xfrm flipH="1" flipV="1">
            <a:off x="1636637" y="3286676"/>
            <a:ext cx="7472" cy="14261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14701AEA-5ADA-447A-BEEF-3A1A1D306933}"/>
              </a:ext>
            </a:extLst>
          </p:cNvPr>
          <p:cNvCxnSpPr>
            <a:cxnSpLocks/>
          </p:cNvCxnSpPr>
          <p:nvPr/>
        </p:nvCxnSpPr>
        <p:spPr>
          <a:xfrm flipV="1">
            <a:off x="5460311" y="4363598"/>
            <a:ext cx="0" cy="356103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93071950-FE51-48AB-A60D-8F1613217299}"/>
              </a:ext>
            </a:extLst>
          </p:cNvPr>
          <p:cNvCxnSpPr>
            <a:cxnSpLocks/>
          </p:cNvCxnSpPr>
          <p:nvPr/>
        </p:nvCxnSpPr>
        <p:spPr>
          <a:xfrm flipH="1" flipV="1">
            <a:off x="8858596" y="3288138"/>
            <a:ext cx="7472" cy="14261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EF371DF4-24AD-475E-885B-1F7C839C67CF}"/>
              </a:ext>
            </a:extLst>
          </p:cNvPr>
          <p:cNvCxnSpPr>
            <a:cxnSpLocks/>
          </p:cNvCxnSpPr>
          <p:nvPr/>
        </p:nvCxnSpPr>
        <p:spPr>
          <a:xfrm flipH="1" flipV="1">
            <a:off x="11177732" y="3283010"/>
            <a:ext cx="7472" cy="14261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F1DAEE7-5070-1C37-573B-BFB672E68AFF}"/>
              </a:ext>
            </a:extLst>
          </p:cNvPr>
          <p:cNvSpPr txBox="1"/>
          <p:nvPr/>
        </p:nvSpPr>
        <p:spPr>
          <a:xfrm>
            <a:off x="2698314" y="6313618"/>
            <a:ext cx="72506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Supplementary Material </a:t>
            </a:r>
            <a:r>
              <a:rPr lang="ko-KR" alt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r>
              <a:rPr lang="en-US" altLang="ko-KR" sz="15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1. System for the K-SEROSMART.</a:t>
            </a:r>
            <a:endParaRPr lang="ko-KR" altLang="en-US" sz="1500" dirty="0">
              <a:latin typeface="Times New Roman Uni" panose="02020603050405020304" pitchFamily="18" charset="-127"/>
              <a:ea typeface="Times New Roman Uni" panose="02020603050405020304" pitchFamily="18" charset="-127"/>
              <a:cs typeface="Times New Roman Uni" panose="02020603050405020304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145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108</Words>
  <Application>Microsoft Office PowerPoint</Application>
  <PresentationFormat>와이드스크린</PresentationFormat>
  <Paragraphs>28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inherit</vt:lpstr>
      <vt:lpstr>Times New Roman Uni</vt:lpstr>
      <vt:lpstr>맑은 고딕</vt:lpstr>
      <vt:lpstr>Arial</vt:lpstr>
      <vt:lpstr>Calibri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 진아</dc:creator>
  <cp:lastModifiedBy>KSE</cp:lastModifiedBy>
  <cp:revision>7</cp:revision>
  <dcterms:created xsi:type="dcterms:W3CDTF">2023-06-01T07:51:37Z</dcterms:created>
  <dcterms:modified xsi:type="dcterms:W3CDTF">2023-10-27T08:07:33Z</dcterms:modified>
</cp:coreProperties>
</file>