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47240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0508" y="942577"/>
            <a:ext cx="11043047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0508" y="3025045"/>
            <a:ext cx="11043047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260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53661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36908" y="306637"/>
            <a:ext cx="3174876" cy="48808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2280" y="306637"/>
            <a:ext cx="9340577" cy="48808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0939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3714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611" y="1435864"/>
            <a:ext cx="12699504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4611" y="3854300"/>
            <a:ext cx="12699504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8220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2279" y="1533187"/>
            <a:ext cx="6257727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4057" y="1533187"/>
            <a:ext cx="6257727" cy="365431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448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197" y="306638"/>
            <a:ext cx="12699504" cy="111322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198" y="1411865"/>
            <a:ext cx="6228968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4198" y="2103799"/>
            <a:ext cx="6228968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54057" y="1411865"/>
            <a:ext cx="6259645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54057" y="2103799"/>
            <a:ext cx="6259645" cy="30943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8258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02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193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198" y="383963"/>
            <a:ext cx="4748893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645" y="829255"/>
            <a:ext cx="7454057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4198" y="1727835"/>
            <a:ext cx="4748893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768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198" y="383963"/>
            <a:ext cx="4748893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59645" y="829255"/>
            <a:ext cx="7454057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4198" y="1727835"/>
            <a:ext cx="4748893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604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2280" y="306638"/>
            <a:ext cx="12699504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2280" y="1533187"/>
            <a:ext cx="12699504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2279" y="5338158"/>
            <a:ext cx="3312914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737A-CBA5-4DC3-8AC6-1BA88A0F4E13}" type="datetimeFigureOut">
              <a:rPr lang="es-CO" smtClean="0"/>
              <a:t>20/12/2022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77346" y="5338158"/>
            <a:ext cx="4969371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98870" y="5338158"/>
            <a:ext cx="3312914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0A35-EEA0-4D65-B520-07EFF4DB9116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8965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C535D0E2-B7F8-4625-BFD3-C38F1E18585E}"/>
              </a:ext>
            </a:extLst>
          </p:cNvPr>
          <p:cNvGrpSpPr/>
          <p:nvPr/>
        </p:nvGrpSpPr>
        <p:grpSpPr>
          <a:xfrm>
            <a:off x="1295399" y="220013"/>
            <a:ext cx="12687301" cy="5283674"/>
            <a:chOff x="2461980" y="2769934"/>
            <a:chExt cx="12687302" cy="5283673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886A44BC-19FF-421E-8C01-BCC79976B4FA}"/>
                </a:ext>
              </a:extLst>
            </p:cNvPr>
            <p:cNvSpPr/>
            <p:nvPr/>
          </p:nvSpPr>
          <p:spPr>
            <a:xfrm>
              <a:off x="6550210" y="2769934"/>
              <a:ext cx="1716505" cy="6898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1600" dirty="0">
                  <a:solidFill>
                    <a:schemeClr val="tx1"/>
                  </a:solidFill>
                </a:rPr>
                <a:t>Eligible patients: 106 </a:t>
              </a:r>
              <a:endParaRPr lang="es-CO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2BDFE2CE-0170-4F53-B9DF-6A02C2CA36A5}"/>
                </a:ext>
              </a:extLst>
            </p:cNvPr>
            <p:cNvSpPr/>
            <p:nvPr/>
          </p:nvSpPr>
          <p:spPr>
            <a:xfrm>
              <a:off x="2461980" y="4039624"/>
              <a:ext cx="3933041" cy="14955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/>
              <a:r>
                <a:rPr lang="es-CO" sz="1600" b="1" dirty="0">
                  <a:solidFill>
                    <a:schemeClr val="tx1"/>
                  </a:solidFill>
                </a:rPr>
                <a:t>Excluded patients </a:t>
              </a:r>
            </a:p>
            <a:p>
              <a:pPr lvl="0" algn="just">
                <a:buFont typeface="Arial" panose="020B0604020202020204" pitchFamily="34" charset="0"/>
                <a:buChar char="•"/>
              </a:pPr>
              <a:r>
                <a:rPr lang="es-CO" sz="1600" dirty="0">
                  <a:solidFill>
                    <a:schemeClr val="tx1"/>
                  </a:solidFill>
                </a:rPr>
                <a:t> 3 </a:t>
              </a:r>
              <a:r>
                <a:rPr lang="en-US" sz="1600" dirty="0">
                  <a:solidFill>
                    <a:schemeClr val="tx1"/>
                  </a:solidFill>
                </a:rPr>
                <a:t>temporary shelter or convent </a:t>
              </a:r>
            </a:p>
            <a:p>
              <a:pPr lvl="0" algn="just">
                <a:buFont typeface="Arial" panose="020B0604020202020204" pitchFamily="34" charset="0"/>
                <a:buChar char="•"/>
              </a:pPr>
              <a:r>
                <a:rPr lang="es-ES" sz="1600" dirty="0">
                  <a:solidFill>
                    <a:schemeClr val="tx1"/>
                  </a:solidFill>
                </a:rPr>
                <a:t> 6 live alone</a:t>
              </a:r>
            </a:p>
            <a:p>
              <a:pPr lvl="0" algn="just">
                <a:buFont typeface="Arial" panose="020B0604020202020204" pitchFamily="34" charset="0"/>
                <a:buChar char="•"/>
              </a:pPr>
              <a:r>
                <a:rPr lang="es-ES" sz="1600" dirty="0">
                  <a:solidFill>
                    <a:schemeClr val="tx1"/>
                  </a:solidFill>
                </a:rPr>
                <a:t> 29</a:t>
              </a:r>
              <a:r>
                <a:rPr lang="es-CO" sz="1600" dirty="0">
                  <a:solidFill>
                    <a:schemeClr val="tx1"/>
                  </a:solidFill>
                </a:rPr>
                <a:t> </a:t>
              </a:r>
              <a:r>
                <a:rPr lang="en-US" sz="1600" dirty="0">
                  <a:solidFill>
                    <a:schemeClr val="tx1"/>
                  </a:solidFill>
                </a:rPr>
                <a:t>refuse to participate</a:t>
              </a:r>
            </a:p>
            <a:p>
              <a:pPr lvl="0" algn="just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 23 could not be contacted</a:t>
              </a:r>
            </a:p>
            <a:p>
              <a:pPr algn="just"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</a:rPr>
                <a:t> 9 felt uncomfortable with sample collection</a:t>
              </a:r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5A7302E9-2048-4B86-91C5-A73894598ED0}"/>
                </a:ext>
              </a:extLst>
            </p:cNvPr>
            <p:cNvSpPr/>
            <p:nvPr/>
          </p:nvSpPr>
          <p:spPr>
            <a:xfrm>
              <a:off x="6823594" y="6096000"/>
              <a:ext cx="1169735" cy="58772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600" dirty="0">
                  <a:solidFill>
                    <a:schemeClr val="tx1"/>
                  </a:solidFill>
                </a:rPr>
                <a:t>36 patients</a:t>
              </a:r>
              <a:endParaRPr lang="es-CO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0241A34-DFB4-4F7E-9AE9-3DC34A426B59}"/>
                </a:ext>
              </a:extLst>
            </p:cNvPr>
            <p:cNvSpPr/>
            <p:nvPr/>
          </p:nvSpPr>
          <p:spPr>
            <a:xfrm>
              <a:off x="9124968" y="2769934"/>
              <a:ext cx="2339474" cy="6898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1600" dirty="0">
                  <a:solidFill>
                    <a:schemeClr val="tx1"/>
                  </a:solidFill>
                </a:rPr>
                <a:t>Elegible household contacts: 146  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5B956737-EB24-451F-AC0E-ED5D3635486D}"/>
                </a:ext>
              </a:extLst>
            </p:cNvPr>
            <p:cNvSpPr/>
            <p:nvPr/>
          </p:nvSpPr>
          <p:spPr>
            <a:xfrm>
              <a:off x="11171444" y="4220142"/>
              <a:ext cx="3977838" cy="1160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s-CO" sz="1600" b="1" dirty="0">
                  <a:solidFill>
                    <a:schemeClr val="tx1"/>
                  </a:solidFill>
                </a:rPr>
                <a:t>Excluded household contacts</a:t>
              </a:r>
            </a:p>
            <a:p>
              <a:pPr marL="106376" indent="-106376">
                <a:buFont typeface="Arial" panose="020B0604020202020204" pitchFamily="34" charset="0"/>
                <a:buChar char="•"/>
              </a:pPr>
              <a:r>
                <a:rPr lang="es-CO" sz="1600" dirty="0">
                  <a:solidFill>
                    <a:schemeClr val="tx1"/>
                  </a:solidFill>
                </a:rPr>
                <a:t>23 refuse to participate</a:t>
              </a:r>
              <a:endParaRPr lang="en-US" sz="1600" dirty="0">
                <a:solidFill>
                  <a:schemeClr val="tx1"/>
                </a:solidFill>
              </a:endParaRPr>
            </a:p>
            <a:p>
              <a:pPr marL="106376" indent="-106376">
                <a:buFont typeface="Arial" panose="020B0604020202020204" pitchFamily="34" charset="0"/>
                <a:buChar char="•"/>
              </a:pPr>
              <a:r>
                <a:rPr lang="es-CO" sz="1600" dirty="0">
                  <a:solidFill>
                    <a:schemeClr val="tx1"/>
                  </a:solidFill>
                </a:rPr>
                <a:t>33 </a:t>
              </a:r>
              <a:r>
                <a:rPr lang="en-US" sz="1600" dirty="0">
                  <a:solidFill>
                    <a:schemeClr val="tx1"/>
                  </a:solidFill>
                </a:rPr>
                <a:t>felt uncomfortable with sample collection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4C08E43-BE7C-46D3-AAAA-9CA073AC13B5}"/>
                </a:ext>
              </a:extLst>
            </p:cNvPr>
            <p:cNvSpPr/>
            <p:nvPr/>
          </p:nvSpPr>
          <p:spPr>
            <a:xfrm>
              <a:off x="9176624" y="6141168"/>
              <a:ext cx="2236162" cy="6446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CO" sz="1600" dirty="0">
                  <a:solidFill>
                    <a:schemeClr val="tx1"/>
                  </a:solidFill>
                </a:rPr>
                <a:t>90 Household contacts</a:t>
              </a:r>
              <a:endParaRPr lang="es-E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F924FBFD-E283-4E7E-97BD-566D78B0476B}"/>
                </a:ext>
              </a:extLst>
            </p:cNvPr>
            <p:cNvCxnSpPr>
              <a:cxnSpLocks/>
              <a:stCxn id="5" idx="2"/>
              <a:endCxn id="7" idx="0"/>
            </p:cNvCxnSpPr>
            <p:nvPr/>
          </p:nvCxnSpPr>
          <p:spPr>
            <a:xfrm flipH="1">
              <a:off x="7408462" y="3459746"/>
              <a:ext cx="1" cy="263625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4A08CE18-F432-495E-86F0-FE8D8BDDECE0}"/>
                </a:ext>
              </a:extLst>
            </p:cNvPr>
            <p:cNvCxnSpPr>
              <a:cxnSpLocks/>
              <a:stCxn id="8" idx="2"/>
              <a:endCxn id="10" idx="0"/>
            </p:cNvCxnSpPr>
            <p:nvPr/>
          </p:nvCxnSpPr>
          <p:spPr>
            <a:xfrm>
              <a:off x="10294705" y="3459746"/>
              <a:ext cx="0" cy="26814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D3DB5A8F-0A7A-4217-A4CB-14E977FDAF2B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>
              <a:off x="6395021" y="4787385"/>
              <a:ext cx="101344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181824AD-7B98-4B0C-A7CF-769371E5168A}"/>
                </a:ext>
              </a:extLst>
            </p:cNvPr>
            <p:cNvCxnSpPr>
              <a:cxnSpLocks/>
            </p:cNvCxnSpPr>
            <p:nvPr/>
          </p:nvCxnSpPr>
          <p:spPr>
            <a:xfrm>
              <a:off x="10313191" y="4800457"/>
              <a:ext cx="85825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1265D8E5-D3F2-46E7-8DCE-C586A996456C}"/>
                </a:ext>
              </a:extLst>
            </p:cNvPr>
            <p:cNvCxnSpPr>
              <a:stCxn id="5" idx="3"/>
              <a:endCxn id="8" idx="1"/>
            </p:cNvCxnSpPr>
            <p:nvPr/>
          </p:nvCxnSpPr>
          <p:spPr>
            <a:xfrm>
              <a:off x="8266715" y="3114840"/>
              <a:ext cx="85825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A10D1827-496D-42A8-8C0B-C6CFC9E43F54}"/>
                </a:ext>
              </a:extLst>
            </p:cNvPr>
            <p:cNvSpPr/>
            <p:nvPr/>
          </p:nvSpPr>
          <p:spPr>
            <a:xfrm>
              <a:off x="7577793" y="7363795"/>
              <a:ext cx="2578769" cy="6898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s-ES" sz="1600" b="1" dirty="0">
                  <a:solidFill>
                    <a:schemeClr val="tx1"/>
                  </a:solidFill>
                </a:rPr>
                <a:t>126 participants in the study</a:t>
              </a:r>
            </a:p>
          </p:txBody>
        </p:sp>
        <p:cxnSp>
          <p:nvCxnSpPr>
            <p:cNvPr id="17" name="Conector: angular 16">
              <a:extLst>
                <a:ext uri="{FF2B5EF4-FFF2-40B4-BE49-F238E27FC236}">
                  <a16:creationId xmlns:a16="http://schemas.microsoft.com/office/drawing/2014/main" id="{243AD8F3-8A74-4C0A-B17C-F0CB98B5763D}"/>
                </a:ext>
              </a:extLst>
            </p:cNvPr>
            <p:cNvCxnSpPr>
              <a:cxnSpLocks/>
              <a:stCxn id="7" idx="2"/>
              <a:endCxn id="10" idx="2"/>
            </p:cNvCxnSpPr>
            <p:nvPr/>
          </p:nvCxnSpPr>
          <p:spPr>
            <a:xfrm rot="16200000" flipH="1">
              <a:off x="8800555" y="5291630"/>
              <a:ext cx="102059" cy="2886242"/>
            </a:xfrm>
            <a:prstGeom prst="bentConnector3">
              <a:avLst>
                <a:gd name="adj1" fmla="val 323988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4799AD07-86AF-4801-886F-9E4F6F3DCB07}"/>
                </a:ext>
              </a:extLst>
            </p:cNvPr>
            <p:cNvCxnSpPr>
              <a:cxnSpLocks/>
              <a:stCxn id="16" idx="0"/>
            </p:cNvCxnSpPr>
            <p:nvPr/>
          </p:nvCxnSpPr>
          <p:spPr>
            <a:xfrm flipV="1">
              <a:off x="8867178" y="7000407"/>
              <a:ext cx="0" cy="3633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1586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1301</TotalTime>
  <Words>62</Words>
  <Application>Microsoft Office PowerPoint</Application>
  <PresentationFormat>사용자 지정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MONTOYA URREGO</dc:creator>
  <cp:lastModifiedBy>KSE</cp:lastModifiedBy>
  <cp:revision>2</cp:revision>
  <dcterms:created xsi:type="dcterms:W3CDTF">2022-01-19T20:49:16Z</dcterms:created>
  <dcterms:modified xsi:type="dcterms:W3CDTF">2022-12-20T07:57:10Z</dcterms:modified>
</cp:coreProperties>
</file>